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Tahoma"/>
      <p:regular r:id="rId24"/>
      <p:bold r:id="rId25"/>
    </p:embeddedFont>
    <p:embeddedFont>
      <p:font typeface="Rubik"/>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Tahoma-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regular.fntdata"/><Relationship Id="rId25" Type="http://schemas.openxmlformats.org/officeDocument/2006/relationships/font" Target="fonts/Tahoma-bold.fntdata"/><Relationship Id="rId28" Type="http://schemas.openxmlformats.org/officeDocument/2006/relationships/font" Target="fonts/Rubik-italic.fntdata"/><Relationship Id="rId27" Type="http://schemas.openxmlformats.org/officeDocument/2006/relationships/font" Target="fonts/Rubik-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2e7ab91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2e7ab9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2e7ab91c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2e7ab91c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2e7ab91c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2e7ab91c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2e7ab91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2e7ab91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2e7ab91c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2e7ab91c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2e7ab91c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2e7ab91c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2e7ab91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2e7ab91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2e7ab91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2e7ab91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2e7ab91c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2e7ab91c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2e7ab91c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2e7ab91c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3.gif"/><Relationship Id="rId6" Type="http://schemas.openxmlformats.org/officeDocument/2006/relationships/image" Target="../media/image17.gif"/><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gif"/><Relationship Id="rId4" Type="http://schemas.openxmlformats.org/officeDocument/2006/relationships/image" Target="../media/image4.png"/><Relationship Id="rId5" Type="http://schemas.openxmlformats.org/officeDocument/2006/relationships/hyperlink" Target="https://docs.google.com/spreadsheets/d/12BLRjrf4191OblvGhXRAqFeCCPQr3sFR/edit?usp=sharing&amp;ouid=114705677363835525867&amp;rtpof=true&amp;sd=tr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6485558" y="220167"/>
            <a:ext cx="2478146" cy="346178"/>
          </a:xfrm>
          <a:prstGeom prst="rect">
            <a:avLst/>
          </a:prstGeom>
          <a:noFill/>
          <a:ln>
            <a:noFill/>
          </a:ln>
        </p:spPr>
      </p:pic>
      <p:sp>
        <p:nvSpPr>
          <p:cNvPr id="55" name="Google Shape;55;p13"/>
          <p:cNvSpPr txBox="1"/>
          <p:nvPr/>
        </p:nvSpPr>
        <p:spPr>
          <a:xfrm>
            <a:off x="148175" y="2852575"/>
            <a:ext cx="3688800" cy="1020000"/>
          </a:xfrm>
          <a:prstGeom prst="rect">
            <a:avLst/>
          </a:prstGeom>
          <a:noFill/>
          <a:ln>
            <a:noFill/>
          </a:ln>
        </p:spPr>
        <p:txBody>
          <a:bodyPr anchorCtr="0" anchor="t" bIns="0" lIns="0" spcFirstLastPara="1" rIns="0" wrap="square" tIns="9600">
            <a:spAutoFit/>
          </a:bodyPr>
          <a:lstStyle/>
          <a:p>
            <a:pPr indent="0" lvl="0" marL="12700" marR="0" rtl="0" algn="l">
              <a:lnSpc>
                <a:spcPct val="120400"/>
              </a:lnSpc>
              <a:spcBef>
                <a:spcPts val="0"/>
              </a:spcBef>
              <a:spcAft>
                <a:spcPts val="0"/>
              </a:spcAft>
              <a:buClr>
                <a:srgbClr val="000000"/>
              </a:buClr>
              <a:buSzPts val="700"/>
              <a:buFont typeface="Arial"/>
              <a:buNone/>
            </a:pPr>
            <a:r>
              <a:rPr b="1" i="0" lang="en" sz="800" u="none" cap="none" strike="noStrike">
                <a:solidFill>
                  <a:srgbClr val="231F20"/>
                </a:solidFill>
                <a:latin typeface="Tahoma"/>
                <a:ea typeface="Tahoma"/>
                <a:cs typeface="Tahoma"/>
                <a:sym typeface="Tahoma"/>
              </a:rPr>
              <a:t>MASTER IN ADVANCED COMPUTATION FOR ARCHITECTURE &amp; DESIGN </a:t>
            </a:r>
            <a:endParaRPr b="0" i="0" sz="800" u="none" cap="none" strike="noStrike">
              <a:solidFill>
                <a:srgbClr val="000000"/>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700"/>
              <a:buFont typeface="Arial"/>
              <a:buNone/>
            </a:pPr>
            <a:r>
              <a:rPr b="1" i="0" lang="en" sz="800" u="none" cap="none" strike="noStrike">
                <a:solidFill>
                  <a:srgbClr val="231F20"/>
                </a:solidFill>
                <a:latin typeface="Tahoma"/>
                <a:ea typeface="Tahoma"/>
                <a:cs typeface="Tahoma"/>
                <a:sym typeface="Tahoma"/>
              </a:rPr>
              <a:t>202</a:t>
            </a:r>
            <a:r>
              <a:rPr b="1" lang="en" sz="800">
                <a:solidFill>
                  <a:srgbClr val="231F20"/>
                </a:solidFill>
                <a:latin typeface="Tahoma"/>
                <a:ea typeface="Tahoma"/>
                <a:cs typeface="Tahoma"/>
                <a:sym typeface="Tahoma"/>
              </a:rPr>
              <a:t>3</a:t>
            </a:r>
            <a:r>
              <a:rPr b="1" i="0" lang="en" sz="800" u="none" cap="none" strike="noStrike">
                <a:solidFill>
                  <a:srgbClr val="231F20"/>
                </a:solidFill>
                <a:latin typeface="Tahoma"/>
                <a:ea typeface="Tahoma"/>
                <a:cs typeface="Tahoma"/>
                <a:sym typeface="Tahoma"/>
              </a:rPr>
              <a:t>/202</a:t>
            </a:r>
            <a:r>
              <a:rPr b="1" lang="en" sz="800">
                <a:solidFill>
                  <a:srgbClr val="231F20"/>
                </a:solidFill>
                <a:latin typeface="Tahoma"/>
                <a:ea typeface="Tahoma"/>
                <a:cs typeface="Tahoma"/>
                <a:sym typeface="Tahoma"/>
              </a:rPr>
              <a:t>4</a:t>
            </a:r>
            <a:endParaRPr b="1" sz="800">
              <a:solidFill>
                <a:srgbClr val="231F20"/>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700"/>
              <a:buFont typeface="Arial"/>
              <a:buNone/>
            </a:pPr>
            <a:r>
              <a:t/>
            </a:r>
            <a:endParaRPr b="1" sz="800">
              <a:solidFill>
                <a:srgbClr val="231F20"/>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700"/>
              <a:buFont typeface="Arial"/>
              <a:buNone/>
            </a:pPr>
            <a:r>
              <a:rPr b="1" lang="en" sz="800">
                <a:solidFill>
                  <a:srgbClr val="231F20"/>
                </a:solidFill>
                <a:latin typeface="Tahoma"/>
                <a:ea typeface="Tahoma"/>
                <a:cs typeface="Tahoma"/>
                <a:sym typeface="Tahoma"/>
              </a:rPr>
              <a:t>3 June 2024</a:t>
            </a:r>
            <a:endParaRPr b="1" sz="800">
              <a:solidFill>
                <a:srgbClr val="231F20"/>
              </a:solidFill>
              <a:latin typeface="Tahoma"/>
              <a:ea typeface="Tahoma"/>
              <a:cs typeface="Tahoma"/>
              <a:sym typeface="Tahoma"/>
            </a:endParaRPr>
          </a:p>
          <a:p>
            <a:pPr indent="0" lvl="0" marL="0" marR="0" rtl="0" algn="l">
              <a:lnSpc>
                <a:spcPct val="100000"/>
              </a:lnSpc>
              <a:spcBef>
                <a:spcPts val="200"/>
              </a:spcBef>
              <a:spcAft>
                <a:spcPts val="0"/>
              </a:spcAft>
              <a:buClr>
                <a:srgbClr val="000000"/>
              </a:buClr>
              <a:buSzPts val="700"/>
              <a:buFont typeface="Arial"/>
              <a:buNone/>
            </a:pPr>
            <a:r>
              <a:t/>
            </a:r>
            <a:endParaRPr b="1" sz="700">
              <a:solidFill>
                <a:srgbClr val="231F20"/>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700"/>
              <a:buFont typeface="Arial"/>
              <a:buNone/>
            </a:pPr>
            <a:r>
              <a:t/>
            </a:r>
            <a:endParaRPr b="1" sz="700">
              <a:solidFill>
                <a:srgbClr val="231F20"/>
              </a:solidFill>
              <a:latin typeface="Tahoma"/>
              <a:ea typeface="Tahoma"/>
              <a:cs typeface="Tahoma"/>
              <a:sym typeface="Tahoma"/>
            </a:endParaRPr>
          </a:p>
          <a:p>
            <a:pPr indent="0" lvl="0" marL="12700" marR="0" rtl="0" algn="l">
              <a:lnSpc>
                <a:spcPct val="100000"/>
              </a:lnSpc>
              <a:spcBef>
                <a:spcPts val="200"/>
              </a:spcBef>
              <a:spcAft>
                <a:spcPts val="0"/>
              </a:spcAft>
              <a:buClr>
                <a:srgbClr val="000000"/>
              </a:buClr>
              <a:buSzPts val="700"/>
              <a:buFont typeface="Arial"/>
              <a:buNone/>
            </a:pPr>
            <a:r>
              <a:t/>
            </a:r>
            <a:endParaRPr b="1" sz="800">
              <a:solidFill>
                <a:schemeClr val="dk1"/>
              </a:solidFill>
              <a:latin typeface="Tahoma"/>
              <a:ea typeface="Tahoma"/>
              <a:cs typeface="Tahoma"/>
              <a:sym typeface="Tahoma"/>
            </a:endParaRPr>
          </a:p>
        </p:txBody>
      </p:sp>
      <p:sp>
        <p:nvSpPr>
          <p:cNvPr id="56" name="Google Shape;56;p13"/>
          <p:cNvSpPr txBox="1"/>
          <p:nvPr/>
        </p:nvSpPr>
        <p:spPr>
          <a:xfrm>
            <a:off x="45600" y="4614025"/>
            <a:ext cx="4372500" cy="241800"/>
          </a:xfrm>
          <a:prstGeom prst="rect">
            <a:avLst/>
          </a:prstGeom>
          <a:noFill/>
          <a:ln>
            <a:noFill/>
          </a:ln>
        </p:spPr>
        <p:txBody>
          <a:bodyPr anchorCtr="0" anchor="t" bIns="91425" lIns="91425" spcFirstLastPara="1" rIns="91425" wrap="square" tIns="91425">
            <a:noAutofit/>
          </a:bodyPr>
          <a:lstStyle/>
          <a:p>
            <a:pPr indent="0" lvl="0" marL="12700" rtl="0" algn="l">
              <a:spcBef>
                <a:spcPts val="200"/>
              </a:spcBef>
              <a:spcAft>
                <a:spcPts val="0"/>
              </a:spcAft>
              <a:buClr>
                <a:schemeClr val="dk1"/>
              </a:buClr>
              <a:buSzPts val="700"/>
              <a:buFont typeface="Arial"/>
              <a:buNone/>
            </a:pPr>
            <a:r>
              <a:rPr b="1" lang="en" sz="800">
                <a:solidFill>
                  <a:srgbClr val="231F20"/>
                </a:solidFill>
                <a:latin typeface="Tahoma"/>
                <a:ea typeface="Tahoma"/>
                <a:cs typeface="Tahoma"/>
                <a:sym typeface="Tahoma"/>
              </a:rPr>
              <a:t>G04 - </a:t>
            </a:r>
            <a:r>
              <a:rPr b="1" lang="en" sz="800">
                <a:solidFill>
                  <a:schemeClr val="dk1"/>
                </a:solidFill>
                <a:latin typeface="Tahoma"/>
                <a:ea typeface="Tahoma"/>
                <a:cs typeface="Tahoma"/>
                <a:sym typeface="Tahoma"/>
              </a:rPr>
              <a:t>Faizan Shah</a:t>
            </a:r>
            <a:r>
              <a:rPr lang="en" sz="800">
                <a:solidFill>
                  <a:schemeClr val="dk2"/>
                </a:solidFill>
                <a:latin typeface="Montserrat"/>
                <a:ea typeface="Montserrat"/>
                <a:cs typeface="Montserrat"/>
                <a:sym typeface="Montserrat"/>
              </a:rPr>
              <a:t>, </a:t>
            </a:r>
            <a:r>
              <a:rPr b="1" lang="en" sz="800">
                <a:solidFill>
                  <a:schemeClr val="dk1"/>
                </a:solidFill>
                <a:latin typeface="Tahoma"/>
                <a:ea typeface="Tahoma"/>
                <a:cs typeface="Tahoma"/>
                <a:sym typeface="Tahoma"/>
              </a:rPr>
              <a:t>Elnaz Eshghkooh, </a:t>
            </a:r>
            <a:r>
              <a:rPr b="1" lang="en" sz="800">
                <a:solidFill>
                  <a:srgbClr val="231F20"/>
                </a:solidFill>
                <a:latin typeface="Tahoma"/>
                <a:ea typeface="Tahoma"/>
                <a:cs typeface="Tahoma"/>
                <a:sym typeface="Tahoma"/>
              </a:rPr>
              <a:t>Naree Phinyawatana, Naveen Kumar</a:t>
            </a:r>
            <a:endParaRPr sz="1800">
              <a:solidFill>
                <a:schemeClr val="dk2"/>
              </a:solidFill>
            </a:endParaRPr>
          </a:p>
        </p:txBody>
      </p:sp>
      <p:pic>
        <p:nvPicPr>
          <p:cNvPr id="57" name="Google Shape;57;p13"/>
          <p:cNvPicPr preferRelativeResize="0"/>
          <p:nvPr/>
        </p:nvPicPr>
        <p:blipFill rotWithShape="1">
          <a:blip r:embed="rId4">
            <a:alphaModFix/>
          </a:blip>
          <a:srcRect b="0" l="3710" r="1878" t="16846"/>
          <a:stretch/>
        </p:blipFill>
        <p:spPr>
          <a:xfrm>
            <a:off x="4664125" y="1502150"/>
            <a:ext cx="4472000" cy="2680975"/>
          </a:xfrm>
          <a:prstGeom prst="rect">
            <a:avLst/>
          </a:prstGeom>
          <a:noFill/>
          <a:ln>
            <a:noFill/>
          </a:ln>
        </p:spPr>
      </p:pic>
      <p:sp>
        <p:nvSpPr>
          <p:cNvPr id="58" name="Google Shape;58;p13"/>
          <p:cNvSpPr txBox="1"/>
          <p:nvPr/>
        </p:nvSpPr>
        <p:spPr>
          <a:xfrm>
            <a:off x="148183" y="1841323"/>
            <a:ext cx="6699900" cy="933600"/>
          </a:xfrm>
          <a:prstGeom prst="rect">
            <a:avLst/>
          </a:prstGeom>
          <a:noFill/>
          <a:ln>
            <a:noFill/>
          </a:ln>
        </p:spPr>
        <p:txBody>
          <a:bodyPr anchorCtr="0" anchor="t" bIns="0" lIns="0" spcFirstLastPara="1" rIns="0" wrap="square" tIns="152075">
            <a:spAutoFit/>
          </a:bodyPr>
          <a:lstStyle/>
          <a:p>
            <a:pPr indent="0" lvl="0" marL="12700" marR="0" rtl="0" algn="l">
              <a:lnSpc>
                <a:spcPct val="100000"/>
              </a:lnSpc>
              <a:spcBef>
                <a:spcPts val="0"/>
              </a:spcBef>
              <a:spcAft>
                <a:spcPts val="0"/>
              </a:spcAft>
              <a:buClr>
                <a:srgbClr val="000000"/>
              </a:buClr>
              <a:buSzPts val="1900"/>
              <a:buFont typeface="Arial"/>
              <a:buNone/>
            </a:pPr>
            <a:r>
              <a:rPr b="1" lang="en" sz="1700">
                <a:solidFill>
                  <a:srgbClr val="231F20"/>
                </a:solidFill>
                <a:latin typeface="Tahoma"/>
                <a:ea typeface="Tahoma"/>
                <a:cs typeface="Tahoma"/>
                <a:sym typeface="Tahoma"/>
              </a:rPr>
              <a:t>AIA Studio - AI for Building Performance</a:t>
            </a:r>
            <a:endParaRPr b="1" sz="1700">
              <a:solidFill>
                <a:srgbClr val="231F20"/>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1900"/>
              <a:buFont typeface="Arial"/>
              <a:buNone/>
            </a:pPr>
            <a:r>
              <a:rPr b="1" lang="en" sz="1250">
                <a:solidFill>
                  <a:srgbClr val="1D1C1D"/>
                </a:solidFill>
                <a:highlight>
                  <a:srgbClr val="FFFFFF"/>
                </a:highlight>
              </a:rPr>
              <a:t>Predicting optimal layout configurations towards</a:t>
            </a:r>
            <a:endParaRPr b="1" sz="1250">
              <a:solidFill>
                <a:srgbClr val="1D1C1D"/>
              </a:solidFill>
              <a:highlight>
                <a:srgbClr val="FFFFFF"/>
              </a:highlight>
            </a:endParaRPr>
          </a:p>
          <a:p>
            <a:pPr indent="0" lvl="0" marL="12700" marR="0" rtl="0" algn="l">
              <a:lnSpc>
                <a:spcPct val="100000"/>
              </a:lnSpc>
              <a:spcBef>
                <a:spcPts val="0"/>
              </a:spcBef>
              <a:spcAft>
                <a:spcPts val="0"/>
              </a:spcAft>
              <a:buClr>
                <a:srgbClr val="000000"/>
              </a:buClr>
              <a:buSzPts val="1900"/>
              <a:buFont typeface="Arial"/>
              <a:buNone/>
            </a:pPr>
            <a:r>
              <a:rPr b="1" lang="en" sz="1250">
                <a:solidFill>
                  <a:srgbClr val="1D1C1D"/>
                </a:solidFill>
                <a:highlight>
                  <a:srgbClr val="FFFFFF"/>
                </a:highlight>
              </a:rPr>
              <a:t>Sustainable Conservation of Heritage Shophouses</a:t>
            </a:r>
            <a:endParaRPr b="1" sz="1800">
              <a:solidFill>
                <a:srgbClr val="231F20"/>
              </a:solidFill>
              <a:latin typeface="Tahoma"/>
              <a:ea typeface="Tahoma"/>
              <a:cs typeface="Tahoma"/>
              <a:sym typeface="Tahoma"/>
            </a:endParaRPr>
          </a:p>
          <a:p>
            <a:pPr indent="0" lvl="0" marL="12700" marR="1384300" rtl="0" algn="l">
              <a:lnSpc>
                <a:spcPct val="120400"/>
              </a:lnSpc>
              <a:spcBef>
                <a:spcPts val="200"/>
              </a:spcBef>
              <a:spcAft>
                <a:spcPts val="0"/>
              </a:spcAft>
              <a:buClr>
                <a:srgbClr val="000000"/>
              </a:buClr>
              <a:buSzPts val="700"/>
              <a:buFont typeface="Arial"/>
              <a:buNone/>
            </a:pPr>
            <a:r>
              <a:t/>
            </a:r>
            <a:endParaRPr b="0" i="0" sz="700" u="none" cap="none" strike="noStrike">
              <a:solidFill>
                <a:srgbClr val="000000"/>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2"/>
          <p:cNvPicPr preferRelativeResize="0"/>
          <p:nvPr/>
        </p:nvPicPr>
        <p:blipFill>
          <a:blip r:embed="rId3">
            <a:alphaModFix/>
          </a:blip>
          <a:stretch>
            <a:fillRect/>
          </a:stretch>
        </p:blipFill>
        <p:spPr>
          <a:xfrm>
            <a:off x="152400" y="816625"/>
            <a:ext cx="8839200" cy="3369281"/>
          </a:xfrm>
          <a:prstGeom prst="rect">
            <a:avLst/>
          </a:prstGeom>
          <a:noFill/>
          <a:ln>
            <a:noFill/>
          </a:ln>
        </p:spPr>
      </p:pic>
      <p:pic>
        <p:nvPicPr>
          <p:cNvPr id="205" name="Google Shape;205;p22"/>
          <p:cNvPicPr preferRelativeResize="0"/>
          <p:nvPr/>
        </p:nvPicPr>
        <p:blipFill>
          <a:blip r:embed="rId4">
            <a:alphaModFix/>
          </a:blip>
          <a:stretch>
            <a:fillRect/>
          </a:stretch>
        </p:blipFill>
        <p:spPr>
          <a:xfrm>
            <a:off x="4698625" y="816625"/>
            <a:ext cx="4292976" cy="311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Development from Last Week</a:t>
            </a:r>
            <a:endParaRPr b="1" i="0" sz="1800" u="none" cap="none" strike="noStrike">
              <a:solidFill>
                <a:srgbClr val="A64D79"/>
              </a:solidFill>
              <a:latin typeface="Rubik"/>
              <a:ea typeface="Rubik"/>
              <a:cs typeface="Rubik"/>
              <a:sym typeface="Rubik"/>
            </a:endParaRPr>
          </a:p>
        </p:txBody>
      </p:sp>
      <p:sp>
        <p:nvSpPr>
          <p:cNvPr id="64" name="Google Shape;64;p14"/>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65" name="Google Shape;65;p14"/>
          <p:cNvSpPr txBox="1"/>
          <p:nvPr/>
        </p:nvSpPr>
        <p:spPr>
          <a:xfrm>
            <a:off x="9443950" y="205925"/>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pic>
        <p:nvPicPr>
          <p:cNvPr id="66" name="Google Shape;66;p14"/>
          <p:cNvPicPr preferRelativeResize="0"/>
          <p:nvPr/>
        </p:nvPicPr>
        <p:blipFill rotWithShape="1">
          <a:blip r:embed="rId3">
            <a:alphaModFix/>
          </a:blip>
          <a:srcRect b="0" l="-755" r="0" t="0"/>
          <a:stretch/>
        </p:blipFill>
        <p:spPr>
          <a:xfrm>
            <a:off x="297175" y="827175"/>
            <a:ext cx="5918351" cy="2623901"/>
          </a:xfrm>
          <a:prstGeom prst="rect">
            <a:avLst/>
          </a:prstGeom>
          <a:noFill/>
          <a:ln>
            <a:noFill/>
          </a:ln>
        </p:spPr>
      </p:pic>
      <p:sp>
        <p:nvSpPr>
          <p:cNvPr id="67" name="Google Shape;67;p14"/>
          <p:cNvSpPr txBox="1"/>
          <p:nvPr/>
        </p:nvSpPr>
        <p:spPr>
          <a:xfrm>
            <a:off x="6403825" y="827175"/>
            <a:ext cx="2581200" cy="1323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200">
                <a:solidFill>
                  <a:schemeClr val="dk1"/>
                </a:solidFill>
                <a:latin typeface="Tahoma"/>
                <a:ea typeface="Tahoma"/>
                <a:cs typeface="Tahoma"/>
                <a:sym typeface="Tahoma"/>
              </a:rPr>
              <a:t>Data set with correlation to window placement of shophouse facade (Distance in meters)</a:t>
            </a:r>
            <a:endParaRPr sz="1200">
              <a:solidFill>
                <a:schemeClr val="dk1"/>
              </a:solidFill>
              <a:latin typeface="Tahoma"/>
              <a:ea typeface="Tahoma"/>
              <a:cs typeface="Tahoma"/>
              <a:sym typeface="Tahoma"/>
            </a:endParaRPr>
          </a:p>
          <a:p>
            <a:pPr indent="-304800" lvl="0" marL="457200" rtl="0" algn="l">
              <a:spcBef>
                <a:spcPts val="0"/>
              </a:spcBef>
              <a:spcAft>
                <a:spcPts val="0"/>
              </a:spcAft>
              <a:buClr>
                <a:schemeClr val="dk1"/>
              </a:buClr>
              <a:buSzPts val="1200"/>
              <a:buFont typeface="Tahoma"/>
              <a:buChar char="●"/>
            </a:pPr>
            <a:r>
              <a:rPr lang="en" sz="1200">
                <a:solidFill>
                  <a:schemeClr val="dk1"/>
                </a:solidFill>
                <a:latin typeface="Tahoma"/>
                <a:ea typeface="Tahoma"/>
                <a:cs typeface="Tahoma"/>
                <a:sym typeface="Tahoma"/>
              </a:rPr>
              <a:t>Y = Average Illuminance of Table ID</a:t>
            </a:r>
            <a:endParaRPr sz="1200">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Development from Last Week</a:t>
            </a:r>
            <a:endParaRPr b="1" i="0" sz="1800" u="none" cap="none" strike="noStrike">
              <a:solidFill>
                <a:srgbClr val="A64D79"/>
              </a:solidFill>
              <a:latin typeface="Rubik"/>
              <a:ea typeface="Rubik"/>
              <a:cs typeface="Rubik"/>
              <a:sym typeface="Rubik"/>
            </a:endParaRPr>
          </a:p>
        </p:txBody>
      </p:sp>
      <p:sp>
        <p:nvSpPr>
          <p:cNvPr id="73" name="Google Shape;73;p15"/>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74" name="Google Shape;74;p15"/>
          <p:cNvSpPr txBox="1"/>
          <p:nvPr/>
        </p:nvSpPr>
        <p:spPr>
          <a:xfrm>
            <a:off x="9443950" y="205925"/>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sp>
        <p:nvSpPr>
          <p:cNvPr id="75" name="Google Shape;75;p15"/>
          <p:cNvSpPr txBox="1"/>
          <p:nvPr/>
        </p:nvSpPr>
        <p:spPr>
          <a:xfrm>
            <a:off x="3108225" y="711075"/>
            <a:ext cx="3066600" cy="585000"/>
          </a:xfrm>
          <a:prstGeom prst="rect">
            <a:avLst/>
          </a:prstGeom>
          <a:noFill/>
          <a:ln>
            <a:noFill/>
          </a:ln>
        </p:spPr>
        <p:txBody>
          <a:bodyPr anchorCtr="0" anchor="t" bIns="91425" lIns="91425" spcFirstLastPara="1" rIns="91425" wrap="square" tIns="91425">
            <a:spAutoFit/>
          </a:bodyPr>
          <a:lstStyle/>
          <a:p>
            <a:pPr indent="-317500" lvl="0" marL="342900" rtl="0" algn="l">
              <a:spcBef>
                <a:spcPts val="0"/>
              </a:spcBef>
              <a:spcAft>
                <a:spcPts val="0"/>
              </a:spcAft>
              <a:buSzPts val="1400"/>
              <a:buChar char="●"/>
            </a:pPr>
            <a:r>
              <a:rPr lang="en" sz="1200">
                <a:solidFill>
                  <a:schemeClr val="dk1"/>
                </a:solidFill>
                <a:latin typeface="Tahoma"/>
                <a:ea typeface="Tahoma"/>
                <a:cs typeface="Tahoma"/>
                <a:sym typeface="Tahoma"/>
              </a:rPr>
              <a:t>Import to ANN Regression Model and train with predicted data</a:t>
            </a:r>
            <a:endParaRPr sz="1200">
              <a:solidFill>
                <a:schemeClr val="dk1"/>
              </a:solidFill>
              <a:latin typeface="Tahoma"/>
              <a:ea typeface="Tahoma"/>
              <a:cs typeface="Tahoma"/>
              <a:sym typeface="Tahoma"/>
            </a:endParaRPr>
          </a:p>
        </p:txBody>
      </p:sp>
      <p:pic>
        <p:nvPicPr>
          <p:cNvPr id="76" name="Google Shape;76;p15"/>
          <p:cNvPicPr preferRelativeResize="0"/>
          <p:nvPr/>
        </p:nvPicPr>
        <p:blipFill>
          <a:blip r:embed="rId3">
            <a:alphaModFix/>
          </a:blip>
          <a:stretch>
            <a:fillRect/>
          </a:stretch>
        </p:blipFill>
        <p:spPr>
          <a:xfrm>
            <a:off x="331225" y="711076"/>
            <a:ext cx="2658675" cy="4034374"/>
          </a:xfrm>
          <a:prstGeom prst="rect">
            <a:avLst/>
          </a:prstGeom>
          <a:noFill/>
          <a:ln>
            <a:noFill/>
          </a:ln>
        </p:spPr>
      </p:pic>
      <p:pic>
        <p:nvPicPr>
          <p:cNvPr id="77" name="Google Shape;77;p15"/>
          <p:cNvPicPr preferRelativeResize="0"/>
          <p:nvPr/>
        </p:nvPicPr>
        <p:blipFill>
          <a:blip r:embed="rId4">
            <a:alphaModFix/>
          </a:blip>
          <a:stretch>
            <a:fillRect/>
          </a:stretch>
        </p:blipFill>
        <p:spPr>
          <a:xfrm>
            <a:off x="6293150" y="571325"/>
            <a:ext cx="2462950" cy="1945549"/>
          </a:xfrm>
          <a:prstGeom prst="rect">
            <a:avLst/>
          </a:prstGeom>
          <a:noFill/>
          <a:ln>
            <a:noFill/>
          </a:ln>
        </p:spPr>
      </p:pic>
      <p:pic>
        <p:nvPicPr>
          <p:cNvPr id="78" name="Google Shape;78;p15"/>
          <p:cNvPicPr preferRelativeResize="0"/>
          <p:nvPr/>
        </p:nvPicPr>
        <p:blipFill>
          <a:blip r:embed="rId5">
            <a:alphaModFix/>
          </a:blip>
          <a:stretch>
            <a:fillRect/>
          </a:stretch>
        </p:blipFill>
        <p:spPr>
          <a:xfrm>
            <a:off x="3210425" y="2567675"/>
            <a:ext cx="5545673" cy="228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Development from Last Week</a:t>
            </a:r>
            <a:endParaRPr b="1" i="0" sz="1800" u="none" cap="none" strike="noStrike">
              <a:solidFill>
                <a:srgbClr val="A64D79"/>
              </a:solidFill>
              <a:latin typeface="Rubik"/>
              <a:ea typeface="Rubik"/>
              <a:cs typeface="Rubik"/>
              <a:sym typeface="Rubik"/>
            </a:endParaRPr>
          </a:p>
        </p:txBody>
      </p:sp>
      <p:sp>
        <p:nvSpPr>
          <p:cNvPr id="84" name="Google Shape;84;p16"/>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85" name="Google Shape;85;p16"/>
          <p:cNvSpPr txBox="1"/>
          <p:nvPr/>
        </p:nvSpPr>
        <p:spPr>
          <a:xfrm>
            <a:off x="9443950" y="205925"/>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sp>
        <p:nvSpPr>
          <p:cNvPr id="86" name="Google Shape;86;p16"/>
          <p:cNvSpPr txBox="1"/>
          <p:nvPr/>
        </p:nvSpPr>
        <p:spPr>
          <a:xfrm>
            <a:off x="332100" y="711075"/>
            <a:ext cx="6404700" cy="400200"/>
          </a:xfrm>
          <a:prstGeom prst="rect">
            <a:avLst/>
          </a:prstGeom>
          <a:noFill/>
          <a:ln>
            <a:noFill/>
          </a:ln>
        </p:spPr>
        <p:txBody>
          <a:bodyPr anchorCtr="0" anchor="t" bIns="91425" lIns="91425" spcFirstLastPara="1" rIns="91425" wrap="square" tIns="91425">
            <a:spAutoFit/>
          </a:bodyPr>
          <a:lstStyle/>
          <a:p>
            <a:pPr indent="-317500" lvl="0" marL="342900" rtl="0" algn="l">
              <a:spcBef>
                <a:spcPts val="0"/>
              </a:spcBef>
              <a:spcAft>
                <a:spcPts val="0"/>
              </a:spcAft>
              <a:buSzPts val="1400"/>
              <a:buChar char="●"/>
            </a:pPr>
            <a:r>
              <a:rPr lang="en" sz="1200">
                <a:solidFill>
                  <a:schemeClr val="dk1"/>
                </a:solidFill>
                <a:latin typeface="Tahoma"/>
                <a:ea typeface="Tahoma"/>
                <a:cs typeface="Tahoma"/>
                <a:sym typeface="Tahoma"/>
              </a:rPr>
              <a:t>Generate more variety of shophouses for run, train and test later</a:t>
            </a:r>
            <a:endParaRPr sz="1200">
              <a:solidFill>
                <a:schemeClr val="dk1"/>
              </a:solidFill>
              <a:latin typeface="Tahoma"/>
              <a:ea typeface="Tahoma"/>
              <a:cs typeface="Tahoma"/>
              <a:sym typeface="Tahoma"/>
            </a:endParaRPr>
          </a:p>
        </p:txBody>
      </p:sp>
      <p:pic>
        <p:nvPicPr>
          <p:cNvPr id="87" name="Google Shape;87;p16"/>
          <p:cNvPicPr preferRelativeResize="0"/>
          <p:nvPr/>
        </p:nvPicPr>
        <p:blipFill>
          <a:blip r:embed="rId3">
            <a:alphaModFix/>
          </a:blip>
          <a:stretch>
            <a:fillRect/>
          </a:stretch>
        </p:blipFill>
        <p:spPr>
          <a:xfrm>
            <a:off x="1864050" y="1263675"/>
            <a:ext cx="5584313" cy="3388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331500" y="3041825"/>
            <a:ext cx="3721200" cy="3618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7"/>
          <p:cNvSpPr/>
          <p:nvPr/>
        </p:nvSpPr>
        <p:spPr>
          <a:xfrm>
            <a:off x="4486900" y="3041825"/>
            <a:ext cx="4482600" cy="3618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7"/>
          <p:cNvSpPr/>
          <p:nvPr/>
        </p:nvSpPr>
        <p:spPr>
          <a:xfrm>
            <a:off x="315950" y="895925"/>
            <a:ext cx="8653500" cy="361800"/>
          </a:xfrm>
          <a:prstGeom prst="rect">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7"/>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Workplan for the next two weeks</a:t>
            </a:r>
            <a:endParaRPr b="1" i="0" sz="1800" u="none" cap="none" strike="noStrike">
              <a:solidFill>
                <a:srgbClr val="A64D79"/>
              </a:solidFill>
              <a:latin typeface="Rubik"/>
              <a:ea typeface="Rubik"/>
              <a:cs typeface="Rubik"/>
              <a:sym typeface="Rubik"/>
            </a:endParaRPr>
          </a:p>
        </p:txBody>
      </p:sp>
      <p:sp>
        <p:nvSpPr>
          <p:cNvPr id="96" name="Google Shape;96;p17"/>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97" name="Google Shape;97;p17"/>
          <p:cNvSpPr txBox="1"/>
          <p:nvPr/>
        </p:nvSpPr>
        <p:spPr>
          <a:xfrm>
            <a:off x="9443950" y="205925"/>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sp>
        <p:nvSpPr>
          <p:cNvPr id="98" name="Google Shape;98;p17"/>
          <p:cNvSpPr/>
          <p:nvPr/>
        </p:nvSpPr>
        <p:spPr>
          <a:xfrm>
            <a:off x="315950" y="1355775"/>
            <a:ext cx="16434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G04 ANN Regression Model in VS</a:t>
            </a:r>
            <a:endParaRPr sz="1100"/>
          </a:p>
        </p:txBody>
      </p:sp>
      <p:sp>
        <p:nvSpPr>
          <p:cNvPr id="99" name="Google Shape;99;p17"/>
          <p:cNvSpPr/>
          <p:nvPr/>
        </p:nvSpPr>
        <p:spPr>
          <a:xfrm>
            <a:off x="2367375" y="1355775"/>
            <a:ext cx="16434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Run to obtain output </a:t>
            </a:r>
            <a:endParaRPr sz="1100"/>
          </a:p>
          <a:p>
            <a:pPr indent="0" lvl="0" marL="0" marR="0" rtl="0" algn="ctr">
              <a:lnSpc>
                <a:spcPct val="100000"/>
              </a:lnSpc>
              <a:spcBef>
                <a:spcPts val="0"/>
              </a:spcBef>
              <a:spcAft>
                <a:spcPts val="0"/>
              </a:spcAft>
              <a:buNone/>
            </a:pPr>
            <a:r>
              <a:rPr lang="en" sz="1100"/>
              <a:t>in VS</a:t>
            </a:r>
            <a:endParaRPr sz="1100"/>
          </a:p>
        </p:txBody>
      </p:sp>
      <p:sp>
        <p:nvSpPr>
          <p:cNvPr id="100" name="Google Shape;100;p17"/>
          <p:cNvSpPr/>
          <p:nvPr/>
        </p:nvSpPr>
        <p:spPr>
          <a:xfrm>
            <a:off x="4486900" y="1355775"/>
            <a:ext cx="16434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Create Rhino/Hob Output Link</a:t>
            </a:r>
            <a:endParaRPr sz="1100"/>
          </a:p>
        </p:txBody>
      </p:sp>
      <p:sp>
        <p:nvSpPr>
          <p:cNvPr id="101" name="Google Shape;101;p17"/>
          <p:cNvSpPr/>
          <p:nvPr/>
        </p:nvSpPr>
        <p:spPr>
          <a:xfrm>
            <a:off x="6606425" y="1355775"/>
            <a:ext cx="23529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Test to import geometry in Rhino and look up value via hob</a:t>
            </a:r>
            <a:endParaRPr sz="1100"/>
          </a:p>
        </p:txBody>
      </p:sp>
      <p:sp>
        <p:nvSpPr>
          <p:cNvPr id="102" name="Google Shape;102;p17"/>
          <p:cNvSpPr/>
          <p:nvPr/>
        </p:nvSpPr>
        <p:spPr>
          <a:xfrm>
            <a:off x="6606425" y="3501725"/>
            <a:ext cx="2352900" cy="792000"/>
          </a:xfrm>
          <a:prstGeom prst="roundRect">
            <a:avLst>
              <a:gd fmla="val 1216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100"/>
              <a:t>Add in 4 other shophouse typologies with the same method above to increase dataset and predicted outputs</a:t>
            </a:r>
            <a:endParaRPr sz="1100"/>
          </a:p>
        </p:txBody>
      </p:sp>
      <p:sp>
        <p:nvSpPr>
          <p:cNvPr id="103" name="Google Shape;103;p17"/>
          <p:cNvSpPr/>
          <p:nvPr/>
        </p:nvSpPr>
        <p:spPr>
          <a:xfrm>
            <a:off x="4486900" y="3501725"/>
            <a:ext cx="1643400" cy="792000"/>
          </a:xfrm>
          <a:prstGeom prst="roundRect">
            <a:avLst>
              <a:gd fmla="val 989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Test to import geometry in Rhino and look up value via hob</a:t>
            </a:r>
            <a:endParaRPr sz="1100"/>
          </a:p>
        </p:txBody>
      </p:sp>
      <p:sp>
        <p:nvSpPr>
          <p:cNvPr id="104" name="Google Shape;104;p17"/>
          <p:cNvSpPr/>
          <p:nvPr/>
        </p:nvSpPr>
        <p:spPr>
          <a:xfrm>
            <a:off x="2409200" y="3501725"/>
            <a:ext cx="1643400" cy="792000"/>
          </a:xfrm>
          <a:prstGeom prst="roundRect">
            <a:avLst>
              <a:gd fmla="val 989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Finalise online web portal for input and output</a:t>
            </a:r>
            <a:endParaRPr sz="1100"/>
          </a:p>
        </p:txBody>
      </p:sp>
      <p:sp>
        <p:nvSpPr>
          <p:cNvPr id="105" name="Google Shape;105;p17"/>
          <p:cNvSpPr/>
          <p:nvPr/>
        </p:nvSpPr>
        <p:spPr>
          <a:xfrm>
            <a:off x="331500" y="3501725"/>
            <a:ext cx="1643400" cy="792000"/>
          </a:xfrm>
          <a:prstGeom prst="roundRect">
            <a:avLst>
              <a:gd fmla="val 989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Final Presentation</a:t>
            </a:r>
            <a:endParaRPr sz="1100"/>
          </a:p>
        </p:txBody>
      </p:sp>
      <p:cxnSp>
        <p:nvCxnSpPr>
          <p:cNvPr id="106" name="Google Shape;106;p17"/>
          <p:cNvCxnSpPr>
            <a:stCxn id="98" idx="3"/>
            <a:endCxn id="99" idx="1"/>
          </p:cNvCxnSpPr>
          <p:nvPr/>
        </p:nvCxnSpPr>
        <p:spPr>
          <a:xfrm>
            <a:off x="1959350" y="1555875"/>
            <a:ext cx="408000" cy="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17"/>
          <p:cNvCxnSpPr/>
          <p:nvPr/>
        </p:nvCxnSpPr>
        <p:spPr>
          <a:xfrm>
            <a:off x="4044838" y="1555875"/>
            <a:ext cx="408000" cy="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7"/>
          <p:cNvCxnSpPr/>
          <p:nvPr/>
        </p:nvCxnSpPr>
        <p:spPr>
          <a:xfrm>
            <a:off x="6164363" y="1555875"/>
            <a:ext cx="408000" cy="0"/>
          </a:xfrm>
          <a:prstGeom prst="straightConnector1">
            <a:avLst/>
          </a:prstGeom>
          <a:noFill/>
          <a:ln cap="flat" cmpd="sng" w="9525">
            <a:solidFill>
              <a:schemeClr val="dk2"/>
            </a:solidFill>
            <a:prstDash val="solid"/>
            <a:round/>
            <a:headEnd len="med" w="med" type="none"/>
            <a:tailEnd len="med" w="med" type="triangle"/>
          </a:ln>
        </p:spPr>
      </p:cxnSp>
      <p:cxnSp>
        <p:nvCxnSpPr>
          <p:cNvPr id="109" name="Google Shape;109;p17"/>
          <p:cNvCxnSpPr/>
          <p:nvPr/>
        </p:nvCxnSpPr>
        <p:spPr>
          <a:xfrm>
            <a:off x="6891400" y="1817225"/>
            <a:ext cx="0" cy="122460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7"/>
          <p:cNvCxnSpPr>
            <a:stCxn id="102" idx="1"/>
            <a:endCxn id="103" idx="3"/>
          </p:cNvCxnSpPr>
          <p:nvPr/>
        </p:nvCxnSpPr>
        <p:spPr>
          <a:xfrm rot="10800000">
            <a:off x="6130325" y="3897725"/>
            <a:ext cx="476100" cy="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p17"/>
          <p:cNvCxnSpPr>
            <a:stCxn id="103" idx="1"/>
            <a:endCxn id="104" idx="3"/>
          </p:cNvCxnSpPr>
          <p:nvPr/>
        </p:nvCxnSpPr>
        <p:spPr>
          <a:xfrm rot="10800000">
            <a:off x="4052500" y="3897725"/>
            <a:ext cx="434400" cy="0"/>
          </a:xfrm>
          <a:prstGeom prst="straightConnector1">
            <a:avLst/>
          </a:prstGeom>
          <a:noFill/>
          <a:ln cap="flat" cmpd="sng" w="9525">
            <a:solidFill>
              <a:schemeClr val="dk2"/>
            </a:solidFill>
            <a:prstDash val="solid"/>
            <a:round/>
            <a:headEnd len="med" w="med" type="none"/>
            <a:tailEnd len="med" w="med" type="triangle"/>
          </a:ln>
        </p:spPr>
      </p:cxnSp>
      <p:cxnSp>
        <p:nvCxnSpPr>
          <p:cNvPr id="112" name="Google Shape;112;p17"/>
          <p:cNvCxnSpPr>
            <a:stCxn id="104" idx="1"/>
            <a:endCxn id="105" idx="3"/>
          </p:cNvCxnSpPr>
          <p:nvPr/>
        </p:nvCxnSpPr>
        <p:spPr>
          <a:xfrm rot="10800000">
            <a:off x="1974800" y="3897725"/>
            <a:ext cx="434400" cy="0"/>
          </a:xfrm>
          <a:prstGeom prst="straightConnector1">
            <a:avLst/>
          </a:prstGeom>
          <a:noFill/>
          <a:ln cap="flat" cmpd="sng" w="9525">
            <a:solidFill>
              <a:schemeClr val="dk2"/>
            </a:solidFill>
            <a:prstDash val="solid"/>
            <a:round/>
            <a:headEnd len="med" w="med" type="none"/>
            <a:tailEnd len="med" w="med" type="triangle"/>
          </a:ln>
        </p:spPr>
      </p:cxnSp>
      <p:sp>
        <p:nvSpPr>
          <p:cNvPr id="113" name="Google Shape;113;p17"/>
          <p:cNvSpPr txBox="1"/>
          <p:nvPr/>
        </p:nvSpPr>
        <p:spPr>
          <a:xfrm>
            <a:off x="315950" y="878650"/>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rgbClr val="1D1C1D"/>
                </a:solidFill>
              </a:rPr>
              <a:t>June 2 to June 9</a:t>
            </a:r>
            <a:endParaRPr/>
          </a:p>
        </p:txBody>
      </p:sp>
      <p:sp>
        <p:nvSpPr>
          <p:cNvPr id="114" name="Google Shape;114;p17"/>
          <p:cNvSpPr txBox="1"/>
          <p:nvPr/>
        </p:nvSpPr>
        <p:spPr>
          <a:xfrm>
            <a:off x="7326150" y="3034175"/>
            <a:ext cx="16434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rgbClr val="1D1C1D"/>
                </a:solidFill>
              </a:rPr>
              <a:t>June 10 to June 16</a:t>
            </a:r>
            <a:endParaRPr/>
          </a:p>
        </p:txBody>
      </p:sp>
      <p:sp>
        <p:nvSpPr>
          <p:cNvPr id="115" name="Google Shape;115;p17"/>
          <p:cNvSpPr txBox="1"/>
          <p:nvPr/>
        </p:nvSpPr>
        <p:spPr>
          <a:xfrm>
            <a:off x="2409200" y="3034175"/>
            <a:ext cx="16434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rgbClr val="1D1C1D"/>
                </a:solidFill>
              </a:rPr>
              <a:t>June 17 to June 23</a:t>
            </a:r>
            <a:endParaRPr/>
          </a:p>
        </p:txBody>
      </p:sp>
      <p:sp>
        <p:nvSpPr>
          <p:cNvPr id="116" name="Google Shape;116;p17"/>
          <p:cNvSpPr/>
          <p:nvPr/>
        </p:nvSpPr>
        <p:spPr>
          <a:xfrm rot="8100000">
            <a:off x="6722935"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p:nvPr/>
        </p:nvSpPr>
        <p:spPr>
          <a:xfrm rot="8100000">
            <a:off x="686996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7"/>
          <p:cNvSpPr/>
          <p:nvPr/>
        </p:nvSpPr>
        <p:spPr>
          <a:xfrm rot="8100000">
            <a:off x="701096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7"/>
          <p:cNvSpPr/>
          <p:nvPr/>
        </p:nvSpPr>
        <p:spPr>
          <a:xfrm rot="8100000">
            <a:off x="714331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17"/>
          <p:cNvSpPr/>
          <p:nvPr/>
        </p:nvSpPr>
        <p:spPr>
          <a:xfrm rot="8100000">
            <a:off x="7290335"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7"/>
          <p:cNvSpPr/>
          <p:nvPr/>
        </p:nvSpPr>
        <p:spPr>
          <a:xfrm rot="8100000">
            <a:off x="7431335"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7"/>
          <p:cNvSpPr/>
          <p:nvPr/>
        </p:nvSpPr>
        <p:spPr>
          <a:xfrm rot="-2700000">
            <a:off x="5542810"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p:nvPr/>
        </p:nvSpPr>
        <p:spPr>
          <a:xfrm rot="-2700000">
            <a:off x="5395785"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7"/>
          <p:cNvSpPr/>
          <p:nvPr/>
        </p:nvSpPr>
        <p:spPr>
          <a:xfrm rot="-2700000">
            <a:off x="5254785"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7"/>
          <p:cNvSpPr/>
          <p:nvPr/>
        </p:nvSpPr>
        <p:spPr>
          <a:xfrm rot="-2700000">
            <a:off x="5122435"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7"/>
          <p:cNvSpPr/>
          <p:nvPr/>
        </p:nvSpPr>
        <p:spPr>
          <a:xfrm rot="-2700000">
            <a:off x="4795310"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7"/>
          <p:cNvSpPr/>
          <p:nvPr/>
        </p:nvSpPr>
        <p:spPr>
          <a:xfrm rot="-2700000">
            <a:off x="4654310"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7"/>
          <p:cNvSpPr/>
          <p:nvPr/>
        </p:nvSpPr>
        <p:spPr>
          <a:xfrm rot="-2700000">
            <a:off x="1265310"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p:nvPr/>
        </p:nvSpPr>
        <p:spPr>
          <a:xfrm rot="-2700000">
            <a:off x="1132960"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p:nvPr/>
        </p:nvSpPr>
        <p:spPr>
          <a:xfrm rot="-2700000">
            <a:off x="985935"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7"/>
          <p:cNvSpPr/>
          <p:nvPr/>
        </p:nvSpPr>
        <p:spPr>
          <a:xfrm rot="-2700000">
            <a:off x="521685" y="303541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7"/>
          <p:cNvSpPr/>
          <p:nvPr/>
        </p:nvSpPr>
        <p:spPr>
          <a:xfrm rot="8100000">
            <a:off x="5722685"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7"/>
          <p:cNvSpPr/>
          <p:nvPr/>
        </p:nvSpPr>
        <p:spPr>
          <a:xfrm rot="8100000">
            <a:off x="586971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7"/>
          <p:cNvSpPr/>
          <p:nvPr/>
        </p:nvSpPr>
        <p:spPr>
          <a:xfrm rot="8100000">
            <a:off x="601071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7"/>
          <p:cNvSpPr/>
          <p:nvPr/>
        </p:nvSpPr>
        <p:spPr>
          <a:xfrm rot="8100000">
            <a:off x="787021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7"/>
          <p:cNvSpPr/>
          <p:nvPr/>
        </p:nvSpPr>
        <p:spPr>
          <a:xfrm rot="8100000">
            <a:off x="8011210"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7"/>
          <p:cNvSpPr/>
          <p:nvPr/>
        </p:nvSpPr>
        <p:spPr>
          <a:xfrm rot="8100000">
            <a:off x="8408297" y="892864"/>
            <a:ext cx="342381" cy="374625"/>
          </a:xfrm>
          <a:prstGeom prst="halfFrame">
            <a:avLst>
              <a:gd fmla="val 8346" name="adj1"/>
              <a:gd fmla="val 848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nvSpPr>
        <p:spPr>
          <a:xfrm>
            <a:off x="235500" y="633625"/>
            <a:ext cx="4114800" cy="377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Tahoma"/>
                <a:ea typeface="Tahoma"/>
                <a:cs typeface="Tahoma"/>
                <a:sym typeface="Tahoma"/>
              </a:rPr>
              <a:t>Our project aims to determine suitable workstation arrangement for office typology in a conservation shophouse in Singapore through maximise daylight on the worksurface to achieve 300 lux (to a maximum of 3000 lux) for good lighting condition. </a:t>
            </a:r>
            <a:endParaRPr sz="1200">
              <a:solidFill>
                <a:schemeClr val="dk1"/>
              </a:solidFill>
              <a:latin typeface="Tahoma"/>
              <a:ea typeface="Tahoma"/>
              <a:cs typeface="Tahoma"/>
              <a:sym typeface="Tahoma"/>
            </a:endParaRPr>
          </a:p>
          <a:p>
            <a:pPr indent="0" lvl="0" marL="0" rtl="0" algn="just">
              <a:spcBef>
                <a:spcPts val="0"/>
              </a:spcBef>
              <a:spcAft>
                <a:spcPts val="0"/>
              </a:spcAft>
              <a:buNone/>
            </a:pPr>
            <a:r>
              <a:t/>
            </a:r>
            <a:endParaRPr sz="1200">
              <a:solidFill>
                <a:schemeClr val="dk1"/>
              </a:solidFill>
              <a:latin typeface="Tahoma"/>
              <a:ea typeface="Tahoma"/>
              <a:cs typeface="Tahoma"/>
              <a:sym typeface="Tahoma"/>
            </a:endParaRPr>
          </a:p>
          <a:p>
            <a:pPr indent="0" lvl="0" marL="0" rtl="0" algn="just">
              <a:spcBef>
                <a:spcPts val="0"/>
              </a:spcBef>
              <a:spcAft>
                <a:spcPts val="0"/>
              </a:spcAft>
              <a:buNone/>
            </a:pPr>
            <a:r>
              <a:rPr b="1" lang="en" sz="1700">
                <a:solidFill>
                  <a:srgbClr val="FF9900"/>
                </a:solidFill>
                <a:latin typeface="Tahoma"/>
                <a:ea typeface="Tahoma"/>
                <a:cs typeface="Tahoma"/>
                <a:sym typeface="Tahoma"/>
              </a:rPr>
              <a:t>Why?</a:t>
            </a:r>
            <a:endParaRPr b="1" sz="1700">
              <a:solidFill>
                <a:srgbClr val="FF9900"/>
              </a:solidFill>
              <a:latin typeface="Tahoma"/>
              <a:ea typeface="Tahoma"/>
              <a:cs typeface="Tahoma"/>
              <a:sym typeface="Tahoma"/>
            </a:endParaRPr>
          </a:p>
          <a:p>
            <a:pPr indent="0" lvl="0" marL="0" rtl="0" algn="just">
              <a:spcBef>
                <a:spcPts val="0"/>
              </a:spcBef>
              <a:spcAft>
                <a:spcPts val="0"/>
              </a:spcAft>
              <a:buNone/>
            </a:pPr>
            <a:r>
              <a:rPr lang="en" sz="1200">
                <a:solidFill>
                  <a:schemeClr val="dk1"/>
                </a:solidFill>
                <a:latin typeface="Tahoma"/>
                <a:ea typeface="Tahoma"/>
                <a:cs typeface="Tahoma"/>
                <a:sym typeface="Tahoma"/>
              </a:rPr>
              <a:t>In a conservation shophouse, where the building envelope and facade cannot be altered. There are two daylight sources into the space through the front facade windows and either back facade windows or light shaft. </a:t>
            </a:r>
            <a:endParaRPr sz="1200">
              <a:solidFill>
                <a:schemeClr val="dk1"/>
              </a:solidFill>
              <a:latin typeface="Tahoma"/>
              <a:ea typeface="Tahoma"/>
              <a:cs typeface="Tahoma"/>
              <a:sym typeface="Tahoma"/>
            </a:endParaRPr>
          </a:p>
        </p:txBody>
      </p:sp>
      <p:sp>
        <p:nvSpPr>
          <p:cNvPr id="143" name="Google Shape;143;p18"/>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Project Idea</a:t>
            </a:r>
            <a:endParaRPr b="1" i="0" sz="1800" u="none" cap="none" strike="noStrike">
              <a:solidFill>
                <a:srgbClr val="A64D79"/>
              </a:solidFill>
              <a:latin typeface="Rubik"/>
              <a:ea typeface="Rubik"/>
              <a:cs typeface="Rubik"/>
              <a:sym typeface="Rubik"/>
            </a:endParaRPr>
          </a:p>
        </p:txBody>
      </p:sp>
      <p:sp>
        <p:nvSpPr>
          <p:cNvPr id="144" name="Google Shape;144;p18"/>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pic>
        <p:nvPicPr>
          <p:cNvPr id="145" name="Google Shape;145;p18"/>
          <p:cNvPicPr preferRelativeResize="0"/>
          <p:nvPr/>
        </p:nvPicPr>
        <p:blipFill>
          <a:blip r:embed="rId3">
            <a:alphaModFix/>
          </a:blip>
          <a:stretch>
            <a:fillRect/>
          </a:stretch>
        </p:blipFill>
        <p:spPr>
          <a:xfrm>
            <a:off x="4487925" y="159100"/>
            <a:ext cx="4572001" cy="4719150"/>
          </a:xfrm>
          <a:prstGeom prst="rect">
            <a:avLst/>
          </a:prstGeom>
          <a:noFill/>
          <a:ln>
            <a:noFill/>
          </a:ln>
        </p:spPr>
      </p:pic>
      <p:sp>
        <p:nvSpPr>
          <p:cNvPr id="146" name="Google Shape;146;p18"/>
          <p:cNvSpPr txBox="1"/>
          <p:nvPr/>
        </p:nvSpPr>
        <p:spPr>
          <a:xfrm>
            <a:off x="9443950" y="405300"/>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pic>
        <p:nvPicPr>
          <p:cNvPr id="147" name="Google Shape;147;p18"/>
          <p:cNvPicPr preferRelativeResize="0"/>
          <p:nvPr/>
        </p:nvPicPr>
        <p:blipFill rotWithShape="1">
          <a:blip r:embed="rId4">
            <a:alphaModFix/>
          </a:blip>
          <a:srcRect b="12371" l="3488" r="4709" t="3240"/>
          <a:stretch/>
        </p:blipFill>
        <p:spPr>
          <a:xfrm>
            <a:off x="644975" y="2961775"/>
            <a:ext cx="3156526" cy="1843025"/>
          </a:xfrm>
          <a:prstGeom prst="rect">
            <a:avLst/>
          </a:prstGeom>
          <a:noFill/>
          <a:ln>
            <a:noFill/>
          </a:ln>
        </p:spPr>
      </p:pic>
      <p:pic>
        <p:nvPicPr>
          <p:cNvPr id="148" name="Google Shape;148;p18"/>
          <p:cNvPicPr preferRelativeResize="0"/>
          <p:nvPr/>
        </p:nvPicPr>
        <p:blipFill>
          <a:blip r:embed="rId5">
            <a:alphaModFix/>
          </a:blip>
          <a:stretch>
            <a:fillRect/>
          </a:stretch>
        </p:blipFill>
        <p:spPr>
          <a:xfrm>
            <a:off x="91375" y="3286775"/>
            <a:ext cx="401175" cy="401175"/>
          </a:xfrm>
          <a:prstGeom prst="rect">
            <a:avLst/>
          </a:prstGeom>
          <a:noFill/>
          <a:ln>
            <a:noFill/>
          </a:ln>
        </p:spPr>
      </p:pic>
      <p:cxnSp>
        <p:nvCxnSpPr>
          <p:cNvPr id="149" name="Google Shape;149;p18"/>
          <p:cNvCxnSpPr/>
          <p:nvPr/>
        </p:nvCxnSpPr>
        <p:spPr>
          <a:xfrm>
            <a:off x="418175" y="3687950"/>
            <a:ext cx="226800" cy="226800"/>
          </a:xfrm>
          <a:prstGeom prst="straightConnector1">
            <a:avLst/>
          </a:prstGeom>
          <a:noFill/>
          <a:ln cap="flat" cmpd="sng" w="19050">
            <a:solidFill>
              <a:srgbClr val="FFD966"/>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nvSpPr>
        <p:spPr>
          <a:xfrm>
            <a:off x="394600" y="2001938"/>
            <a:ext cx="14019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Develop SG Shophouse</a:t>
            </a:r>
            <a:endParaRPr sz="1100">
              <a:solidFill>
                <a:schemeClr val="dk1"/>
              </a:solidFill>
              <a:latin typeface="Tahoma"/>
              <a:ea typeface="Tahoma"/>
              <a:cs typeface="Tahoma"/>
              <a:sym typeface="Tahoma"/>
            </a:endParaRPr>
          </a:p>
          <a:p>
            <a:pPr indent="0" lvl="0" marL="0" rtl="0" algn="ctr">
              <a:spcBef>
                <a:spcPts val="0"/>
              </a:spcBef>
              <a:spcAft>
                <a:spcPts val="0"/>
              </a:spcAft>
              <a:buNone/>
            </a:pPr>
            <a:r>
              <a:rPr lang="en" sz="1100">
                <a:solidFill>
                  <a:schemeClr val="dk1"/>
                </a:solidFill>
                <a:latin typeface="Tahoma"/>
                <a:ea typeface="Tahoma"/>
                <a:cs typeface="Tahoma"/>
                <a:sym typeface="Tahoma"/>
              </a:rPr>
              <a:t>Building Envelope</a:t>
            </a:r>
            <a:endParaRPr sz="1100">
              <a:solidFill>
                <a:schemeClr val="dk1"/>
              </a:solidFill>
              <a:latin typeface="Tahoma"/>
              <a:ea typeface="Tahoma"/>
              <a:cs typeface="Tahoma"/>
              <a:sym typeface="Tahoma"/>
            </a:endParaRPr>
          </a:p>
        </p:txBody>
      </p:sp>
      <p:sp>
        <p:nvSpPr>
          <p:cNvPr id="155" name="Google Shape;155;p19"/>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Project Methodology</a:t>
            </a:r>
            <a:endParaRPr b="1" i="0" sz="1800" u="none" cap="none" strike="noStrike">
              <a:solidFill>
                <a:srgbClr val="A64D79"/>
              </a:solidFill>
              <a:latin typeface="Rubik"/>
              <a:ea typeface="Rubik"/>
              <a:cs typeface="Rubik"/>
              <a:sym typeface="Rubik"/>
            </a:endParaRPr>
          </a:p>
        </p:txBody>
      </p:sp>
      <p:sp>
        <p:nvSpPr>
          <p:cNvPr id="156" name="Google Shape;156;p19"/>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157" name="Google Shape;157;p19"/>
          <p:cNvSpPr txBox="1"/>
          <p:nvPr/>
        </p:nvSpPr>
        <p:spPr>
          <a:xfrm>
            <a:off x="9443950" y="205925"/>
            <a:ext cx="3000000" cy="386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D1D2D3"/>
                </a:solidFill>
                <a:highlight>
                  <a:srgbClr val="222529"/>
                </a:highlight>
              </a:rPr>
              <a:t>Hope you all had a productive week :)</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Following up on last week's pitches, tomorrow we are starting with a </a:t>
            </a:r>
            <a:r>
              <a:rPr b="1" lang="en" sz="1150">
                <a:solidFill>
                  <a:srgbClr val="D1D2D3"/>
                </a:solidFill>
                <a:highlight>
                  <a:srgbClr val="222529"/>
                </a:highlight>
              </a:rPr>
              <a:t>3 (min) presentation</a:t>
            </a:r>
            <a:r>
              <a:rPr lang="en" sz="1150">
                <a:solidFill>
                  <a:srgbClr val="D1D2D3"/>
                </a:solidFill>
                <a:highlight>
                  <a:srgbClr val="222529"/>
                </a:highlight>
              </a:rPr>
              <a:t> from each group (S)/(AS), including </a:t>
            </a:r>
            <a:r>
              <a:rPr b="1" lang="en" sz="1150">
                <a:solidFill>
                  <a:srgbClr val="D1D2D3"/>
                </a:solidFill>
                <a:highlight>
                  <a:srgbClr val="222529"/>
                </a:highlight>
              </a:rPr>
              <a:t>3 slides</a:t>
            </a:r>
            <a:r>
              <a:rPr lang="en" sz="1150">
                <a:solidFill>
                  <a:srgbClr val="D1D2D3"/>
                </a:solidFill>
                <a:highlight>
                  <a:srgbClr val="222529"/>
                </a:highlight>
              </a:rPr>
              <a:t> in total and structured as follows:</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Idea: In short, this should describe what is the aim of your project and why.</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Project Methodology: This should include a set of methods/tasks and the assigned role for each team member.</a:t>
            </a:r>
            <a:endParaRPr sz="1150">
              <a:solidFill>
                <a:srgbClr val="D1D2D3"/>
              </a:solidFill>
              <a:highlight>
                <a:srgbClr val="222529"/>
              </a:highlight>
            </a:endParaRPr>
          </a:p>
          <a:p>
            <a:pPr indent="-228600" lvl="0" marL="723900" rtl="0" algn="l">
              <a:lnSpc>
                <a:spcPct val="115000"/>
              </a:lnSpc>
              <a:spcBef>
                <a:spcPts val="0"/>
              </a:spcBef>
              <a:spcAft>
                <a:spcPts val="0"/>
              </a:spcAft>
              <a:buClr>
                <a:srgbClr val="D1D2D3"/>
              </a:buClr>
              <a:buSzPts val="1150"/>
              <a:buNone/>
            </a:pPr>
            <a:r>
              <a:rPr b="1" lang="en" sz="1150">
                <a:solidFill>
                  <a:srgbClr val="D1D2D3"/>
                </a:solidFill>
                <a:highlight>
                  <a:srgbClr val="222529"/>
                </a:highlight>
              </a:rPr>
              <a:t>1 slide/1 (min)</a:t>
            </a:r>
            <a:r>
              <a:rPr lang="en" sz="1150">
                <a:solidFill>
                  <a:srgbClr val="D1D2D3"/>
                </a:solidFill>
                <a:highlight>
                  <a:srgbClr val="222529"/>
                </a:highlight>
              </a:rPr>
              <a:t> - Blockers: A list of project-specific questions that need to be addressed during the breakout sessions.</a:t>
            </a:r>
            <a:endParaRPr sz="1150">
              <a:solidFill>
                <a:srgbClr val="D1D2D3"/>
              </a:solidFill>
              <a:highlight>
                <a:srgbClr val="222529"/>
              </a:highlight>
            </a:endParaRPr>
          </a:p>
        </p:txBody>
      </p:sp>
      <p:sp>
        <p:nvSpPr>
          <p:cNvPr id="158" name="Google Shape;158;p19"/>
          <p:cNvSpPr txBox="1"/>
          <p:nvPr/>
        </p:nvSpPr>
        <p:spPr>
          <a:xfrm>
            <a:off x="2075375" y="2001938"/>
            <a:ext cx="16857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Run Daylight Simulation </a:t>
            </a:r>
            <a:endParaRPr sz="1100">
              <a:solidFill>
                <a:schemeClr val="dk1"/>
              </a:solidFill>
              <a:latin typeface="Tahoma"/>
              <a:ea typeface="Tahoma"/>
              <a:cs typeface="Tahoma"/>
              <a:sym typeface="Tahoma"/>
            </a:endParaRPr>
          </a:p>
          <a:p>
            <a:pPr indent="0" lvl="0" marL="0" rtl="0" algn="ctr">
              <a:spcBef>
                <a:spcPts val="0"/>
              </a:spcBef>
              <a:spcAft>
                <a:spcPts val="0"/>
              </a:spcAft>
              <a:buNone/>
            </a:pPr>
            <a:r>
              <a:rPr lang="en" sz="1100">
                <a:solidFill>
                  <a:schemeClr val="dk1"/>
                </a:solidFill>
                <a:latin typeface="Tahoma"/>
                <a:ea typeface="Tahoma"/>
                <a:cs typeface="Tahoma"/>
                <a:sym typeface="Tahoma"/>
              </a:rPr>
              <a:t>(Average Illuminance) on a Typical Floor</a:t>
            </a:r>
            <a:endParaRPr sz="1100">
              <a:solidFill>
                <a:schemeClr val="dk1"/>
              </a:solidFill>
              <a:latin typeface="Tahoma"/>
              <a:ea typeface="Tahoma"/>
              <a:cs typeface="Tahoma"/>
              <a:sym typeface="Tahoma"/>
            </a:endParaRPr>
          </a:p>
        </p:txBody>
      </p:sp>
      <p:sp>
        <p:nvSpPr>
          <p:cNvPr id="159" name="Google Shape;159;p19"/>
          <p:cNvSpPr txBox="1"/>
          <p:nvPr/>
        </p:nvSpPr>
        <p:spPr>
          <a:xfrm>
            <a:off x="3811350" y="2001938"/>
            <a:ext cx="16857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Establish Workstation Configuration through Parametric Study</a:t>
            </a:r>
            <a:endParaRPr sz="1100">
              <a:solidFill>
                <a:schemeClr val="dk1"/>
              </a:solidFill>
              <a:latin typeface="Tahoma"/>
              <a:ea typeface="Tahoma"/>
              <a:cs typeface="Tahoma"/>
              <a:sym typeface="Tahoma"/>
            </a:endParaRPr>
          </a:p>
        </p:txBody>
      </p:sp>
      <p:sp>
        <p:nvSpPr>
          <p:cNvPr id="160" name="Google Shape;160;p19"/>
          <p:cNvSpPr txBox="1"/>
          <p:nvPr/>
        </p:nvSpPr>
        <p:spPr>
          <a:xfrm>
            <a:off x="5888250" y="2001938"/>
            <a:ext cx="13602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Pull up Average Illuminance per Desk</a:t>
            </a:r>
            <a:endParaRPr sz="1100">
              <a:solidFill>
                <a:schemeClr val="dk1"/>
              </a:solidFill>
              <a:latin typeface="Tahoma"/>
              <a:ea typeface="Tahoma"/>
              <a:cs typeface="Tahoma"/>
              <a:sym typeface="Tahoma"/>
            </a:endParaRPr>
          </a:p>
        </p:txBody>
      </p:sp>
      <p:sp>
        <p:nvSpPr>
          <p:cNvPr id="161" name="Google Shape;161;p19"/>
          <p:cNvSpPr txBox="1"/>
          <p:nvPr/>
        </p:nvSpPr>
        <p:spPr>
          <a:xfrm>
            <a:off x="7519725" y="2001938"/>
            <a:ext cx="13602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Get Desk X and Y coordinates</a:t>
            </a:r>
            <a:endParaRPr sz="1100">
              <a:solidFill>
                <a:schemeClr val="dk1"/>
              </a:solidFill>
              <a:latin typeface="Tahoma"/>
              <a:ea typeface="Tahoma"/>
              <a:cs typeface="Tahoma"/>
              <a:sym typeface="Tahoma"/>
            </a:endParaRPr>
          </a:p>
        </p:txBody>
      </p:sp>
      <p:sp>
        <p:nvSpPr>
          <p:cNvPr id="162" name="Google Shape;162;p19"/>
          <p:cNvSpPr/>
          <p:nvPr/>
        </p:nvSpPr>
        <p:spPr>
          <a:xfrm rot="5400000">
            <a:off x="7300600" y="2081157"/>
            <a:ext cx="193500" cy="1653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3" name="Google Shape;163;p19"/>
          <p:cNvCxnSpPr>
            <a:stCxn id="162" idx="2"/>
          </p:cNvCxnSpPr>
          <p:nvPr/>
        </p:nvCxnSpPr>
        <p:spPr>
          <a:xfrm>
            <a:off x="7397350" y="3004557"/>
            <a:ext cx="0" cy="637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19"/>
          <p:cNvSpPr txBox="1"/>
          <p:nvPr/>
        </p:nvSpPr>
        <p:spPr>
          <a:xfrm>
            <a:off x="5380075" y="3145850"/>
            <a:ext cx="19563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900">
                <a:solidFill>
                  <a:srgbClr val="E69138"/>
                </a:solidFill>
                <a:latin typeface="Tahoma"/>
                <a:ea typeface="Tahoma"/>
                <a:cs typeface="Tahoma"/>
                <a:sym typeface="Tahoma"/>
              </a:rPr>
              <a:t>Use the data set to train on desk typology, lux, and coordinate for optimal desk location</a:t>
            </a:r>
            <a:endParaRPr sz="900">
              <a:solidFill>
                <a:srgbClr val="E69138"/>
              </a:solidFill>
              <a:latin typeface="Tahoma"/>
              <a:ea typeface="Tahoma"/>
              <a:cs typeface="Tahoma"/>
              <a:sym typeface="Tahoma"/>
            </a:endParaRPr>
          </a:p>
        </p:txBody>
      </p:sp>
      <p:sp>
        <p:nvSpPr>
          <p:cNvPr id="165" name="Google Shape;165;p19"/>
          <p:cNvSpPr txBox="1"/>
          <p:nvPr/>
        </p:nvSpPr>
        <p:spPr>
          <a:xfrm>
            <a:off x="5725650" y="3789138"/>
            <a:ext cx="2849400" cy="92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Allow user to input total workstation required and the model will predict possible workstation locations and arrangement based on the required workstation numbers</a:t>
            </a:r>
            <a:endParaRPr sz="1100">
              <a:solidFill>
                <a:schemeClr val="dk1"/>
              </a:solidFill>
              <a:latin typeface="Tahoma"/>
              <a:ea typeface="Tahoma"/>
              <a:cs typeface="Tahoma"/>
              <a:sym typeface="Tahoma"/>
            </a:endParaRPr>
          </a:p>
        </p:txBody>
      </p:sp>
      <p:pic>
        <p:nvPicPr>
          <p:cNvPr id="166" name="Google Shape;166;p19"/>
          <p:cNvPicPr preferRelativeResize="0"/>
          <p:nvPr/>
        </p:nvPicPr>
        <p:blipFill>
          <a:blip r:embed="rId3">
            <a:alphaModFix/>
          </a:blip>
          <a:stretch>
            <a:fillRect/>
          </a:stretch>
        </p:blipFill>
        <p:spPr>
          <a:xfrm>
            <a:off x="182400" y="877409"/>
            <a:ext cx="1653300" cy="1025752"/>
          </a:xfrm>
          <a:prstGeom prst="rect">
            <a:avLst/>
          </a:prstGeom>
          <a:noFill/>
          <a:ln>
            <a:noFill/>
          </a:ln>
        </p:spPr>
      </p:pic>
      <p:pic>
        <p:nvPicPr>
          <p:cNvPr id="167" name="Google Shape;167;p19"/>
          <p:cNvPicPr preferRelativeResize="0"/>
          <p:nvPr/>
        </p:nvPicPr>
        <p:blipFill>
          <a:blip r:embed="rId4">
            <a:alphaModFix/>
          </a:blip>
          <a:stretch>
            <a:fillRect/>
          </a:stretch>
        </p:blipFill>
        <p:spPr>
          <a:xfrm>
            <a:off x="2129138" y="1058148"/>
            <a:ext cx="1425768" cy="572700"/>
          </a:xfrm>
          <a:prstGeom prst="rect">
            <a:avLst/>
          </a:prstGeom>
          <a:noFill/>
          <a:ln>
            <a:noFill/>
          </a:ln>
        </p:spPr>
      </p:pic>
      <p:pic>
        <p:nvPicPr>
          <p:cNvPr id="168" name="Google Shape;168;p19"/>
          <p:cNvPicPr preferRelativeResize="0"/>
          <p:nvPr/>
        </p:nvPicPr>
        <p:blipFill>
          <a:blip r:embed="rId5">
            <a:alphaModFix/>
          </a:blip>
          <a:stretch>
            <a:fillRect/>
          </a:stretch>
        </p:blipFill>
        <p:spPr>
          <a:xfrm>
            <a:off x="3941813" y="622547"/>
            <a:ext cx="1577175" cy="1233475"/>
          </a:xfrm>
          <a:prstGeom prst="rect">
            <a:avLst/>
          </a:prstGeom>
          <a:noFill/>
          <a:ln>
            <a:noFill/>
          </a:ln>
        </p:spPr>
      </p:pic>
      <p:sp>
        <p:nvSpPr>
          <p:cNvPr id="169" name="Google Shape;169;p19"/>
          <p:cNvSpPr/>
          <p:nvPr/>
        </p:nvSpPr>
        <p:spPr>
          <a:xfrm>
            <a:off x="991225" y="2687150"/>
            <a:ext cx="123900" cy="123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0" name="Google Shape;170;p19"/>
          <p:cNvCxnSpPr>
            <a:endCxn id="171" idx="6"/>
          </p:cNvCxnSpPr>
          <p:nvPr/>
        </p:nvCxnSpPr>
        <p:spPr>
          <a:xfrm>
            <a:off x="1115100" y="2749100"/>
            <a:ext cx="7201200" cy="0"/>
          </a:xfrm>
          <a:prstGeom prst="straightConnector1">
            <a:avLst/>
          </a:prstGeom>
          <a:noFill/>
          <a:ln cap="flat" cmpd="sng" w="9525">
            <a:solidFill>
              <a:srgbClr val="980000"/>
            </a:solidFill>
            <a:prstDash val="dash"/>
            <a:round/>
            <a:headEnd len="med" w="med" type="none"/>
            <a:tailEnd len="med" w="med" type="none"/>
          </a:ln>
        </p:spPr>
      </p:cxnSp>
      <p:sp>
        <p:nvSpPr>
          <p:cNvPr id="172" name="Google Shape;172;p19"/>
          <p:cNvSpPr/>
          <p:nvPr/>
        </p:nvSpPr>
        <p:spPr>
          <a:xfrm>
            <a:off x="2887700" y="2687150"/>
            <a:ext cx="123900" cy="123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3" name="Google Shape;173;p19"/>
          <p:cNvPicPr preferRelativeResize="0"/>
          <p:nvPr/>
        </p:nvPicPr>
        <p:blipFill rotWithShape="1">
          <a:blip r:embed="rId6">
            <a:alphaModFix/>
          </a:blip>
          <a:srcRect b="0" l="0" r="21272" t="0"/>
          <a:stretch/>
        </p:blipFill>
        <p:spPr>
          <a:xfrm>
            <a:off x="5694675" y="900025"/>
            <a:ext cx="1327099" cy="888951"/>
          </a:xfrm>
          <a:prstGeom prst="rect">
            <a:avLst/>
          </a:prstGeom>
          <a:solidFill>
            <a:srgbClr val="980000"/>
          </a:solidFill>
          <a:ln cap="flat" cmpd="sng" w="9525">
            <a:solidFill>
              <a:schemeClr val="lt1"/>
            </a:solidFill>
            <a:prstDash val="solid"/>
            <a:round/>
            <a:headEnd len="sm" w="sm" type="none"/>
            <a:tailEnd len="sm" w="sm" type="none"/>
          </a:ln>
        </p:spPr>
      </p:pic>
      <p:pic>
        <p:nvPicPr>
          <p:cNvPr id="174" name="Google Shape;174;p19"/>
          <p:cNvPicPr preferRelativeResize="0"/>
          <p:nvPr/>
        </p:nvPicPr>
        <p:blipFill>
          <a:blip r:embed="rId7">
            <a:alphaModFix/>
          </a:blip>
          <a:stretch>
            <a:fillRect/>
          </a:stretch>
        </p:blipFill>
        <p:spPr>
          <a:xfrm>
            <a:off x="7213604" y="1115040"/>
            <a:ext cx="1842499" cy="673925"/>
          </a:xfrm>
          <a:prstGeom prst="rect">
            <a:avLst/>
          </a:prstGeom>
          <a:noFill/>
          <a:ln>
            <a:noFill/>
          </a:ln>
        </p:spPr>
      </p:pic>
      <p:sp>
        <p:nvSpPr>
          <p:cNvPr id="175" name="Google Shape;175;p19"/>
          <p:cNvSpPr/>
          <p:nvPr/>
        </p:nvSpPr>
        <p:spPr>
          <a:xfrm>
            <a:off x="4631775" y="2687150"/>
            <a:ext cx="123900" cy="123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19"/>
          <p:cNvSpPr/>
          <p:nvPr/>
        </p:nvSpPr>
        <p:spPr>
          <a:xfrm>
            <a:off x="6506400" y="2647700"/>
            <a:ext cx="123900" cy="123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9"/>
          <p:cNvSpPr/>
          <p:nvPr/>
        </p:nvSpPr>
        <p:spPr>
          <a:xfrm>
            <a:off x="8192400" y="2687150"/>
            <a:ext cx="123900" cy="1239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19"/>
          <p:cNvSpPr txBox="1"/>
          <p:nvPr/>
        </p:nvSpPr>
        <p:spPr>
          <a:xfrm>
            <a:off x="296100" y="2889955"/>
            <a:ext cx="1425900" cy="3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Tahoma"/>
                <a:ea typeface="Tahoma"/>
                <a:cs typeface="Tahoma"/>
                <a:sym typeface="Tahoma"/>
              </a:rPr>
              <a:t>NAVEEN/FAIZAN</a:t>
            </a:r>
            <a:endParaRPr b="1" sz="1100">
              <a:solidFill>
                <a:schemeClr val="accent5"/>
              </a:solidFill>
              <a:latin typeface="Tahoma"/>
              <a:ea typeface="Tahoma"/>
              <a:cs typeface="Tahoma"/>
              <a:sym typeface="Tahoma"/>
            </a:endParaRPr>
          </a:p>
        </p:txBody>
      </p:sp>
      <p:sp>
        <p:nvSpPr>
          <p:cNvPr id="178" name="Google Shape;178;p19"/>
          <p:cNvSpPr txBox="1"/>
          <p:nvPr/>
        </p:nvSpPr>
        <p:spPr>
          <a:xfrm>
            <a:off x="2228450" y="2889955"/>
            <a:ext cx="1425900" cy="3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Tahoma"/>
                <a:ea typeface="Tahoma"/>
                <a:cs typeface="Tahoma"/>
                <a:sym typeface="Tahoma"/>
              </a:rPr>
              <a:t>NAREE</a:t>
            </a:r>
            <a:endParaRPr b="1" sz="1100">
              <a:solidFill>
                <a:schemeClr val="accent5"/>
              </a:solidFill>
              <a:latin typeface="Tahoma"/>
              <a:ea typeface="Tahoma"/>
              <a:cs typeface="Tahoma"/>
              <a:sym typeface="Tahoma"/>
            </a:endParaRPr>
          </a:p>
        </p:txBody>
      </p:sp>
      <p:sp>
        <p:nvSpPr>
          <p:cNvPr id="179" name="Google Shape;179;p19"/>
          <p:cNvSpPr txBox="1"/>
          <p:nvPr/>
        </p:nvSpPr>
        <p:spPr>
          <a:xfrm>
            <a:off x="3980775" y="2889955"/>
            <a:ext cx="1425900" cy="3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Tahoma"/>
                <a:ea typeface="Tahoma"/>
                <a:cs typeface="Tahoma"/>
                <a:sym typeface="Tahoma"/>
              </a:rPr>
              <a:t>NAVEEN/FAIZAN</a:t>
            </a:r>
            <a:endParaRPr b="1" sz="1100">
              <a:solidFill>
                <a:schemeClr val="accent5"/>
              </a:solidFill>
              <a:latin typeface="Tahoma"/>
              <a:ea typeface="Tahoma"/>
              <a:cs typeface="Tahoma"/>
              <a:sym typeface="Tahoma"/>
            </a:endParaRPr>
          </a:p>
        </p:txBody>
      </p:sp>
      <p:sp>
        <p:nvSpPr>
          <p:cNvPr id="180" name="Google Shape;180;p19"/>
          <p:cNvSpPr txBox="1"/>
          <p:nvPr/>
        </p:nvSpPr>
        <p:spPr>
          <a:xfrm>
            <a:off x="6630300" y="2749105"/>
            <a:ext cx="1425900" cy="3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Tahoma"/>
                <a:ea typeface="Tahoma"/>
                <a:cs typeface="Tahoma"/>
                <a:sym typeface="Tahoma"/>
              </a:rPr>
              <a:t>NAREE</a:t>
            </a:r>
            <a:endParaRPr b="1" sz="1100">
              <a:solidFill>
                <a:schemeClr val="accent5"/>
              </a:solidFill>
              <a:latin typeface="Tahoma"/>
              <a:ea typeface="Tahoma"/>
              <a:cs typeface="Tahoma"/>
              <a:sym typeface="Tahoma"/>
            </a:endParaRPr>
          </a:p>
        </p:txBody>
      </p:sp>
      <p:sp>
        <p:nvSpPr>
          <p:cNvPr id="181" name="Google Shape;181;p19"/>
          <p:cNvSpPr txBox="1"/>
          <p:nvPr/>
        </p:nvSpPr>
        <p:spPr>
          <a:xfrm>
            <a:off x="7213600" y="3232693"/>
            <a:ext cx="1425900" cy="30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chemeClr val="accent5"/>
                </a:solidFill>
                <a:latin typeface="Tahoma"/>
                <a:ea typeface="Tahoma"/>
                <a:cs typeface="Tahoma"/>
                <a:sym typeface="Tahoma"/>
              </a:rPr>
              <a:t>ELNAZ</a:t>
            </a:r>
            <a:endParaRPr b="1" sz="1100">
              <a:solidFill>
                <a:schemeClr val="accent5"/>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nvSpPr>
        <p:spPr>
          <a:xfrm>
            <a:off x="235500" y="205925"/>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0"/>
              </a:spcBef>
              <a:spcAft>
                <a:spcPts val="0"/>
              </a:spcAft>
              <a:buClr>
                <a:srgbClr val="000000"/>
              </a:buClr>
              <a:buSzPts val="1800"/>
              <a:buFont typeface="Arial"/>
              <a:buNone/>
            </a:pPr>
            <a:r>
              <a:rPr b="1" lang="en" sz="1800">
                <a:solidFill>
                  <a:srgbClr val="A64D79"/>
                </a:solidFill>
                <a:latin typeface="Rubik"/>
                <a:ea typeface="Rubik"/>
                <a:cs typeface="Rubik"/>
                <a:sym typeface="Rubik"/>
              </a:rPr>
              <a:t>Blockers - Data Outputs</a:t>
            </a:r>
            <a:endParaRPr b="1" i="0" sz="1800" u="none" cap="none" strike="noStrike">
              <a:solidFill>
                <a:srgbClr val="A64D79"/>
              </a:solidFill>
              <a:latin typeface="Rubik"/>
              <a:ea typeface="Rubik"/>
              <a:cs typeface="Rubik"/>
              <a:sym typeface="Rubik"/>
            </a:endParaRPr>
          </a:p>
        </p:txBody>
      </p:sp>
      <p:sp>
        <p:nvSpPr>
          <p:cNvPr id="187" name="Google Shape;187;p20"/>
          <p:cNvSpPr txBox="1"/>
          <p:nvPr/>
        </p:nvSpPr>
        <p:spPr>
          <a:xfrm>
            <a:off x="0" y="4804800"/>
            <a:ext cx="6801900" cy="3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231F20"/>
                </a:solidFill>
                <a:highlight>
                  <a:schemeClr val="lt1"/>
                </a:highlight>
                <a:latin typeface="Roboto"/>
                <a:ea typeface="Roboto"/>
                <a:cs typeface="Roboto"/>
                <a:sym typeface="Roboto"/>
              </a:rPr>
              <a:t>AIA Studio</a:t>
            </a:r>
            <a:r>
              <a:rPr b="0" i="0" lang="en" sz="1000" u="none" cap="none" strike="noStrike">
                <a:solidFill>
                  <a:schemeClr val="dk1"/>
                </a:solidFill>
                <a:highlight>
                  <a:schemeClr val="lt1"/>
                </a:highlight>
                <a:latin typeface="Rubik"/>
                <a:ea typeface="Rubik"/>
                <a:cs typeface="Rubik"/>
                <a:sym typeface="Rubik"/>
              </a:rPr>
              <a:t> // </a:t>
            </a:r>
            <a:r>
              <a:rPr lang="en" sz="1150">
                <a:solidFill>
                  <a:srgbClr val="1D1C1D"/>
                </a:solidFill>
                <a:highlight>
                  <a:schemeClr val="lt1"/>
                </a:highlight>
              </a:rPr>
              <a:t>Sustainable Conservation of Heritage Shophouses // </a:t>
            </a:r>
            <a:r>
              <a:rPr b="0" i="0" lang="en" sz="1000" u="none" cap="none" strike="noStrike">
                <a:solidFill>
                  <a:schemeClr val="dk1"/>
                </a:solidFill>
                <a:highlight>
                  <a:schemeClr val="lt1"/>
                </a:highlight>
                <a:latin typeface="Rubik"/>
                <a:ea typeface="Rubik"/>
                <a:cs typeface="Rubik"/>
                <a:sym typeface="Rubik"/>
              </a:rPr>
              <a:t>G0</a:t>
            </a:r>
            <a:r>
              <a:rPr lang="en" sz="1000">
                <a:solidFill>
                  <a:schemeClr val="dk1"/>
                </a:solidFill>
                <a:highlight>
                  <a:schemeClr val="lt1"/>
                </a:highlight>
                <a:latin typeface="Rubik"/>
                <a:ea typeface="Rubik"/>
                <a:cs typeface="Rubik"/>
                <a:sym typeface="Rubik"/>
              </a:rPr>
              <a:t>4</a:t>
            </a:r>
            <a:endParaRPr b="0" i="0" sz="1000" u="none" cap="none" strike="noStrike">
              <a:solidFill>
                <a:schemeClr val="dk1"/>
              </a:solidFill>
              <a:highlight>
                <a:schemeClr val="lt1"/>
              </a:highlight>
              <a:latin typeface="Rubik"/>
              <a:ea typeface="Rubik"/>
              <a:cs typeface="Rubik"/>
              <a:sym typeface="Rubik"/>
            </a:endParaRPr>
          </a:p>
        </p:txBody>
      </p:sp>
      <p:sp>
        <p:nvSpPr>
          <p:cNvPr id="188" name="Google Shape;188;p20"/>
          <p:cNvSpPr txBox="1"/>
          <p:nvPr/>
        </p:nvSpPr>
        <p:spPr>
          <a:xfrm>
            <a:off x="1706525" y="3779163"/>
            <a:ext cx="13602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Pull up Average Illuminance per Desk</a:t>
            </a:r>
            <a:endParaRPr sz="1100">
              <a:solidFill>
                <a:schemeClr val="dk1"/>
              </a:solidFill>
              <a:latin typeface="Tahoma"/>
              <a:ea typeface="Tahoma"/>
              <a:cs typeface="Tahoma"/>
              <a:sym typeface="Tahoma"/>
            </a:endParaRPr>
          </a:p>
        </p:txBody>
      </p:sp>
      <p:sp>
        <p:nvSpPr>
          <p:cNvPr id="189" name="Google Shape;189;p20"/>
          <p:cNvSpPr txBox="1"/>
          <p:nvPr/>
        </p:nvSpPr>
        <p:spPr>
          <a:xfrm>
            <a:off x="6354188" y="3726888"/>
            <a:ext cx="1360200" cy="60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Tahoma"/>
                <a:ea typeface="Tahoma"/>
                <a:cs typeface="Tahoma"/>
                <a:sym typeface="Tahoma"/>
              </a:rPr>
              <a:t>Get Desk X and Y coordinates</a:t>
            </a:r>
            <a:endParaRPr sz="1100">
              <a:solidFill>
                <a:schemeClr val="dk1"/>
              </a:solidFill>
              <a:latin typeface="Tahoma"/>
              <a:ea typeface="Tahoma"/>
              <a:cs typeface="Tahoma"/>
              <a:sym typeface="Tahoma"/>
            </a:endParaRPr>
          </a:p>
        </p:txBody>
      </p:sp>
      <p:pic>
        <p:nvPicPr>
          <p:cNvPr id="190" name="Google Shape;190;p20"/>
          <p:cNvPicPr preferRelativeResize="0"/>
          <p:nvPr/>
        </p:nvPicPr>
        <p:blipFill rotWithShape="1">
          <a:blip r:embed="rId3">
            <a:alphaModFix/>
          </a:blip>
          <a:srcRect b="0" l="0" r="21272" t="0"/>
          <a:stretch/>
        </p:blipFill>
        <p:spPr>
          <a:xfrm>
            <a:off x="601125" y="1051050"/>
            <a:ext cx="3854725" cy="2582064"/>
          </a:xfrm>
          <a:prstGeom prst="rect">
            <a:avLst/>
          </a:prstGeom>
          <a:solidFill>
            <a:srgbClr val="980000"/>
          </a:solidFill>
          <a:ln cap="flat" cmpd="sng" w="9525">
            <a:solidFill>
              <a:schemeClr val="lt1"/>
            </a:solidFill>
            <a:prstDash val="solid"/>
            <a:round/>
            <a:headEnd len="sm" w="sm" type="none"/>
            <a:tailEnd len="sm" w="sm" type="none"/>
          </a:ln>
        </p:spPr>
      </p:pic>
      <p:pic>
        <p:nvPicPr>
          <p:cNvPr id="191" name="Google Shape;191;p20"/>
          <p:cNvPicPr preferRelativeResize="0"/>
          <p:nvPr/>
        </p:nvPicPr>
        <p:blipFill>
          <a:blip r:embed="rId4">
            <a:alphaModFix/>
          </a:blip>
          <a:stretch>
            <a:fillRect/>
          </a:stretch>
        </p:blipFill>
        <p:spPr>
          <a:xfrm>
            <a:off x="4826558" y="2203837"/>
            <a:ext cx="3959324" cy="1448175"/>
          </a:xfrm>
          <a:prstGeom prst="rect">
            <a:avLst/>
          </a:prstGeom>
          <a:noFill/>
          <a:ln>
            <a:noFill/>
          </a:ln>
        </p:spPr>
      </p:pic>
      <p:sp>
        <p:nvSpPr>
          <p:cNvPr id="192" name="Google Shape;192;p20"/>
          <p:cNvSpPr txBox="1"/>
          <p:nvPr/>
        </p:nvSpPr>
        <p:spPr>
          <a:xfrm>
            <a:off x="4826525" y="444750"/>
            <a:ext cx="3959400" cy="6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ahoma"/>
              <a:buChar char="●"/>
            </a:pPr>
            <a:r>
              <a:rPr lang="en">
                <a:solidFill>
                  <a:schemeClr val="dk1"/>
                </a:solidFill>
                <a:latin typeface="Tahoma"/>
                <a:ea typeface="Tahoma"/>
                <a:cs typeface="Tahoma"/>
                <a:sym typeface="Tahoma"/>
              </a:rPr>
              <a:t>Able to pull out average illuminance per table and xy coordinate of each table configuration</a:t>
            </a:r>
            <a:endParaRPr>
              <a:solidFill>
                <a:schemeClr val="dk1"/>
              </a:solidFill>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a:solidFill>
                  <a:schemeClr val="dk1"/>
                </a:solidFill>
                <a:latin typeface="Tahoma"/>
                <a:ea typeface="Tahoma"/>
                <a:cs typeface="Tahoma"/>
                <a:sym typeface="Tahoma"/>
              </a:rPr>
              <a:t>Outputs over 2,000 data sets</a:t>
            </a:r>
            <a:endParaRPr>
              <a:solidFill>
                <a:schemeClr val="dk1"/>
              </a:solidFill>
              <a:latin typeface="Tahoma"/>
              <a:ea typeface="Tahoma"/>
              <a:cs typeface="Tahoma"/>
              <a:sym typeface="Tahoma"/>
            </a:endParaRPr>
          </a:p>
          <a:p>
            <a:pPr indent="-317500" lvl="0" marL="457200" rtl="0" algn="l">
              <a:spcBef>
                <a:spcPts val="0"/>
              </a:spcBef>
              <a:spcAft>
                <a:spcPts val="0"/>
              </a:spcAft>
              <a:buClr>
                <a:schemeClr val="dk1"/>
              </a:buClr>
              <a:buSzPts val="1400"/>
              <a:buFont typeface="Tahoma"/>
              <a:buChar char="●"/>
            </a:pPr>
            <a:r>
              <a:rPr lang="en">
                <a:solidFill>
                  <a:schemeClr val="dk1"/>
                </a:solidFill>
                <a:latin typeface="Tahoma"/>
                <a:ea typeface="Tahoma"/>
                <a:cs typeface="Tahoma"/>
                <a:sym typeface="Tahoma"/>
              </a:rPr>
              <a:t>Is the data set sufficient and how to we use the data to set up ML part?</a:t>
            </a:r>
            <a:endParaRPr>
              <a:solidFill>
                <a:schemeClr val="dk1"/>
              </a:solidFill>
              <a:latin typeface="Tahoma"/>
              <a:ea typeface="Tahoma"/>
              <a:cs typeface="Tahoma"/>
              <a:sym typeface="Tahoma"/>
            </a:endParaRPr>
          </a:p>
        </p:txBody>
      </p:sp>
      <p:sp>
        <p:nvSpPr>
          <p:cNvPr id="193" name="Google Shape;193;p20"/>
          <p:cNvSpPr txBox="1"/>
          <p:nvPr/>
        </p:nvSpPr>
        <p:spPr>
          <a:xfrm>
            <a:off x="5663350" y="4274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Tahoma"/>
                <a:ea typeface="Tahoma"/>
                <a:cs typeface="Tahoma"/>
                <a:sym typeface="Tahoma"/>
                <a:hlinkClick r:id="rId5"/>
              </a:rPr>
              <a:t>https://docs.google.com/spreadsheets/d/12BLRjrf4191OblvGhXRAqFeCCPQr3sFR/edit?usp=sharing&amp;ouid=114705677363835525867&amp;rtpof=true&amp;sd=true</a:t>
            </a:r>
            <a:r>
              <a:rPr lang="en" sz="600">
                <a:solidFill>
                  <a:schemeClr val="dk1"/>
                </a:solidFill>
                <a:latin typeface="Tahoma"/>
                <a:ea typeface="Tahoma"/>
                <a:cs typeface="Tahoma"/>
                <a:sym typeface="Tahoma"/>
              </a:rPr>
              <a:t> </a:t>
            </a:r>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1"/>
          <p:cNvPicPr preferRelativeResize="0"/>
          <p:nvPr/>
        </p:nvPicPr>
        <p:blipFill>
          <a:blip r:embed="rId3">
            <a:alphaModFix/>
          </a:blip>
          <a:stretch>
            <a:fillRect/>
          </a:stretch>
        </p:blipFill>
        <p:spPr>
          <a:xfrm>
            <a:off x="123600" y="98499"/>
            <a:ext cx="3476926" cy="2157175"/>
          </a:xfrm>
          <a:prstGeom prst="rect">
            <a:avLst/>
          </a:prstGeom>
          <a:noFill/>
          <a:ln>
            <a:noFill/>
          </a:ln>
        </p:spPr>
      </p:pic>
      <p:pic>
        <p:nvPicPr>
          <p:cNvPr id="199" name="Google Shape;199;p21"/>
          <p:cNvPicPr preferRelativeResize="0"/>
          <p:nvPr/>
        </p:nvPicPr>
        <p:blipFill rotWithShape="1">
          <a:blip r:embed="rId4">
            <a:alphaModFix/>
          </a:blip>
          <a:srcRect b="0" l="0" r="21272" t="0"/>
          <a:stretch/>
        </p:blipFill>
        <p:spPr>
          <a:xfrm>
            <a:off x="3804800" y="1477250"/>
            <a:ext cx="5155599" cy="3453451"/>
          </a:xfrm>
          <a:prstGeom prst="rect">
            <a:avLst/>
          </a:prstGeom>
          <a:solidFill>
            <a:srgbClr val="980000"/>
          </a:solidFill>
          <a:ln cap="flat" cmpd="sng" w="9525">
            <a:solidFill>
              <a:schemeClr val="l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